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9"/>
  </p:notesMasterIdLst>
  <p:handoutMasterIdLst>
    <p:handoutMasterId r:id="rId20"/>
  </p:handoutMasterIdLst>
  <p:sldIdLst>
    <p:sldId id="1575" r:id="rId3"/>
    <p:sldId id="1576" r:id="rId4"/>
    <p:sldId id="1707" r:id="rId5"/>
    <p:sldId id="1708" r:id="rId6"/>
    <p:sldId id="1709" r:id="rId7"/>
    <p:sldId id="1710" r:id="rId8"/>
    <p:sldId id="1712" r:id="rId9"/>
    <p:sldId id="1702" r:id="rId10"/>
    <p:sldId id="1711" r:id="rId11"/>
    <p:sldId id="1706" r:id="rId12"/>
    <p:sldId id="1703" r:id="rId13"/>
    <p:sldId id="1704" r:id="rId14"/>
    <p:sldId id="1713" r:id="rId15"/>
    <p:sldId id="1714" r:id="rId16"/>
    <p:sldId id="1715" r:id="rId17"/>
    <p:sldId id="1716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1575"/>
            <p14:sldId id="1576"/>
          </p14:sldIdLst>
        </p14:section>
        <p14:section name="body" id="{3D9C80B2-EAAE-E24F-83D7-5970E147313E}">
          <p14:sldIdLst>
            <p14:sldId id="1707"/>
            <p14:sldId id="1708"/>
            <p14:sldId id="1709"/>
            <p14:sldId id="1710"/>
            <p14:sldId id="1712"/>
            <p14:sldId id="1702"/>
            <p14:sldId id="1711"/>
            <p14:sldId id="1706"/>
            <p14:sldId id="1703"/>
            <p14:sldId id="1704"/>
            <p14:sldId id="1713"/>
          </p14:sldIdLst>
        </p14:section>
        <p14:section name="outro" id="{E93196B6-EFE2-3242-B776-C77C0FCFFEF1}">
          <p14:sldIdLst>
            <p14:sldId id="1714"/>
            <p14:sldId id="1715"/>
            <p14:sldId id="17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8" autoAdjust="0"/>
    <p:restoredTop sz="91162" autoAdjust="0"/>
  </p:normalViewPr>
  <p:slideViewPr>
    <p:cSldViewPr snapToGrid="0">
      <p:cViewPr varScale="1">
        <p:scale>
          <a:sx n="80" d="100"/>
          <a:sy n="80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4290" y="6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SharePoint Framework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6/8/2019 7:45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SharePoint Framework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6/8/2019 7:45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6/8/2019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6/8/2019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6/8/2019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6/8/2019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78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6/8/2019 7:47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7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6/8/2019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6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6/8/2019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3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6/8/2019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6/8/2019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500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3762" y="1248620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79115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6" r:id="rId26"/>
    <p:sldLayoutId id="2147484559" r:id="rId27"/>
    <p:sldLayoutId id="2147484560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harepoint/dev/spfx/sharepoint-framework-over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microsoft.com/sharepoint/dev/spfx/use-aadhttpclient" TargetMode="External"/><Relationship Id="rId4" Type="http://schemas.openxmlformats.org/officeDocument/2006/relationships/hyperlink" Target="https://docs.microsoft.com/sharepoint/dev/spfx/web-parts/guidance/connect-to-api-secured-with-aa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harepoint/dev/spfx/use-aadhttpclient" TargetMode="Externa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Leverage the Microsoft Graph &amp; 3rd Party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Calling Azure AD Protected 3rd Party REST APIs</a:t>
            </a:r>
          </a:p>
        </p:txBody>
      </p:sp>
    </p:spTree>
    <p:extLst>
      <p:ext uri="{BB962C8B-B14F-4D97-AF65-F5344CB8AC3E}">
        <p14:creationId xmlns:p14="http://schemas.microsoft.com/office/powerpoint/2010/main" val="51406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8FFE-7DAD-CC4C-8050-37A5A24D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Azure AD HTTP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E72ED-2D61-824A-83DB-C372BD4A2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5432256"/>
          </a:xfrm>
        </p:spPr>
        <p:txBody>
          <a:bodyPr/>
          <a:lstStyle/>
          <a:p>
            <a:r>
              <a:rPr lang="en-US" sz="2000" dirty="0"/>
              <a:t>import {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, </a:t>
            </a:r>
            <a:r>
              <a:rPr lang="en-US" sz="2000" dirty="0" err="1"/>
              <a:t>HttpClientResponse</a:t>
            </a:r>
            <a:r>
              <a:rPr lang="en-US" sz="2000" dirty="0"/>
              <a:t> } from '@</a:t>
            </a:r>
            <a:r>
              <a:rPr lang="en-US" sz="2000" dirty="0" err="1"/>
              <a:t>microsoft</a:t>
            </a:r>
            <a:r>
              <a:rPr lang="en-US" sz="2000" dirty="0"/>
              <a:t>/</a:t>
            </a:r>
            <a:r>
              <a:rPr lang="en-US" sz="2000" dirty="0" err="1"/>
              <a:t>sp</a:t>
            </a:r>
            <a:r>
              <a:rPr lang="en-US" sz="2000" dirty="0"/>
              <a:t>-http';</a:t>
            </a:r>
          </a:p>
          <a:p>
            <a:endParaRPr lang="en-US" sz="2000" dirty="0"/>
          </a:p>
          <a:p>
            <a:r>
              <a:rPr lang="en-US" sz="2000" dirty="0" err="1"/>
              <a:t>this.context.</a:t>
            </a:r>
            <a:r>
              <a:rPr lang="en-US" sz="2000" dirty="0" err="1">
                <a:solidFill>
                  <a:schemeClr val="accent1"/>
                </a:solidFill>
              </a:rPr>
              <a:t>aadHttpClientFactory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dirty="0" err="1">
                <a:solidFill>
                  <a:schemeClr val="accent1"/>
                </a:solidFill>
              </a:rPr>
              <a:t>getClient</a:t>
            </a:r>
            <a:r>
              <a:rPr lang="en-US" sz="2000" dirty="0">
                <a:solidFill>
                  <a:schemeClr val="accent1"/>
                </a:solidFill>
              </a:rPr>
              <a:t>([name / URI of target resource])</a:t>
            </a:r>
          </a:p>
          <a:p>
            <a:r>
              <a:rPr lang="en-US" sz="2000" dirty="0"/>
              <a:t>  .then((</a:t>
            </a:r>
            <a:r>
              <a:rPr lang="en-US" sz="2000" dirty="0" err="1">
                <a:solidFill>
                  <a:schemeClr val="accent1"/>
                </a:solidFill>
              </a:rPr>
              <a:t>aadClient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const</a:t>
            </a:r>
            <a:r>
              <a:rPr lang="en-US" sz="2000" dirty="0"/>
              <a:t> endpoint: string = 'https://secured endpoint'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aadClient.get</a:t>
            </a:r>
            <a:r>
              <a:rPr lang="en-US" sz="2000" dirty="0">
                <a:solidFill>
                  <a:schemeClr val="accent1"/>
                </a:solidFill>
              </a:rPr>
              <a:t>(endpoint, AadHttpClient.configurations.v1)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rawResponse</a:t>
            </a:r>
            <a:r>
              <a:rPr lang="en-US" sz="2000" dirty="0"/>
              <a:t>: </a:t>
            </a:r>
            <a:r>
              <a:rPr lang="en-US" sz="2000" dirty="0" err="1"/>
              <a:t>HttpClientResponse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    return </a:t>
            </a:r>
            <a:r>
              <a:rPr lang="en-US" sz="2000" dirty="0" err="1"/>
              <a:t>rawResponse.json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})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jsonResponse</a:t>
            </a:r>
            <a:r>
              <a:rPr lang="en-US" sz="2000" dirty="0"/>
              <a:t>: any) =&gt; {</a:t>
            </a:r>
          </a:p>
          <a:p>
            <a:r>
              <a:rPr lang="en-US" sz="2000" dirty="0"/>
              <a:t>        // work with result</a:t>
            </a:r>
          </a:p>
          <a:p>
            <a:r>
              <a:rPr lang="en-US" sz="2000" dirty="0"/>
              <a:t>      });</a:t>
            </a:r>
          </a:p>
          <a:p>
            <a:r>
              <a:rPr lang="en-US" sz="2000" dirty="0"/>
              <a:t>  });</a:t>
            </a:r>
          </a:p>
          <a:p>
            <a:r>
              <a:rPr lang="en-US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810168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Upload SharePoint packages to the app catalog</a:t>
            </a:r>
          </a:p>
          <a:p>
            <a:endParaRPr lang="en-US" dirty="0"/>
          </a:p>
          <a:p>
            <a:pPr lvl="1"/>
            <a:r>
              <a:rPr lang="en-US" dirty="0"/>
              <a:t>Extra note in dialog notifies of additional step required</a:t>
            </a:r>
          </a:p>
          <a:p>
            <a:pPr lvl="1"/>
            <a:r>
              <a:rPr lang="en-US" dirty="0"/>
              <a:t>While application can be installed </a:t>
            </a:r>
            <a:br>
              <a:rPr lang="en-US" dirty="0"/>
            </a:br>
            <a:r>
              <a:rPr lang="en-US" dirty="0"/>
              <a:t>in SharePoint sites, it does not </a:t>
            </a:r>
            <a:br>
              <a:rPr lang="en-US" dirty="0"/>
            </a:br>
            <a:r>
              <a:rPr lang="en-US" dirty="0"/>
              <a:t>have the permissions granted </a:t>
            </a:r>
            <a:br>
              <a:rPr lang="en-US" dirty="0"/>
            </a:br>
            <a:r>
              <a:rPr lang="en-US" dirty="0"/>
              <a:t>that it needs to access Azure AD </a:t>
            </a:r>
            <a:br>
              <a:rPr lang="en-US" dirty="0"/>
            </a:br>
            <a:r>
              <a:rPr lang="en-US" dirty="0"/>
              <a:t>protected resources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SharePoint Package to SharePoint App Catalog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055624-2E08-0241-8C6F-661E07F8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47" y="2711885"/>
            <a:ext cx="5930720" cy="37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63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/ Reject with SharePoint Online API Management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618F4-F928-47D0-91A1-5DA78427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" y="1385455"/>
            <a:ext cx="8091527" cy="4976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DBA5D7-5614-4ECD-B230-FF067C9DB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928" y="1385455"/>
            <a:ext cx="2270957" cy="49762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6392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Calling the Microsoft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077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348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Azure AD Protected Resources &amp;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: How it Works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Permission Requests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SPFx’s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AadHttpClient</a:t>
            </a:r>
            <a:endParaRPr lang="en-US" sz="1600" b="0" dirty="0">
              <a:solidFill>
                <a:srgbClr val="2F2F2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665982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27546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Overview of the SharePoint Framework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https://docs.microsoft.com/sharepoint/dev/spfx/sharepoint-framework-overview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Connect to API Secured with Azure Active Directory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4"/>
              </a:rPr>
              <a:t>https://docs.microsoft.com/sharepoint/dev/spfx/web-parts/guidance/connect-to-api-secured-with-aad</a:t>
            </a:r>
            <a:r>
              <a:rPr lang="en-US" sz="1800" dirty="0">
                <a:latin typeface="+mj-lt"/>
              </a:rPr>
              <a:t> 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</a:rPr>
              <a:t>Connect to Azure AD-secured APIs in SharePoint Framework Solutions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5"/>
              </a:rPr>
              <a:t>https://docs.microsoft.com/sharepoint/dev/spfx/use-aadhttpclient</a:t>
            </a:r>
            <a:r>
              <a:rPr lang="en-US" sz="1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59977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70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Calling Azure AD Protected 3rd Party REST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Azure AD Protected Resources &amp; </a:t>
            </a:r>
            <a:r>
              <a:rPr lang="en-US" sz="2000" dirty="0" err="1"/>
              <a:t>SPFx</a:t>
            </a:r>
            <a:r>
              <a:rPr lang="en-US" sz="2000" dirty="0"/>
              <a:t>: How it Works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Permission Requests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SPFx’s</a:t>
            </a:r>
            <a:r>
              <a:rPr lang="en-US" sz="2000" dirty="0"/>
              <a:t> </a:t>
            </a:r>
            <a:r>
              <a:rPr lang="en-US" sz="2000" dirty="0" err="1"/>
              <a:t>AadHttpClient</a:t>
            </a: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218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693319"/>
          </a:xfrm>
        </p:spPr>
        <p:txBody>
          <a:bodyPr/>
          <a:lstStyle/>
          <a:p>
            <a:r>
              <a:rPr lang="en-US" dirty="0"/>
              <a:t>Resources in Azure can be easily secured with Azure AD</a:t>
            </a:r>
          </a:p>
          <a:p>
            <a:endParaRPr lang="en-US" dirty="0"/>
          </a:p>
          <a:p>
            <a:r>
              <a:rPr lang="en-US" dirty="0"/>
              <a:t>Requires a request to include a valid OAuth access token in the </a:t>
            </a:r>
            <a:br>
              <a:rPr lang="en-US" dirty="0"/>
            </a:br>
            <a:r>
              <a:rPr lang="en-US" dirty="0"/>
              <a:t>HTTP header on request</a:t>
            </a:r>
          </a:p>
          <a:p>
            <a:endParaRPr lang="en-US" dirty="0"/>
          </a:p>
          <a:p>
            <a:r>
              <a:rPr lang="en-US" dirty="0"/>
              <a:t>Similar to how existing services are secured</a:t>
            </a:r>
          </a:p>
          <a:p>
            <a:pPr lvl="1"/>
            <a:r>
              <a:rPr lang="en-US" dirty="0"/>
              <a:t>SharePoint REST API</a:t>
            </a:r>
          </a:p>
          <a:p>
            <a:pPr lvl="1"/>
            <a:r>
              <a:rPr lang="en-US" dirty="0"/>
              <a:t>Microsoft Graph API</a:t>
            </a:r>
          </a:p>
          <a:p>
            <a:pPr lvl="1"/>
            <a:r>
              <a:rPr lang="en-US" dirty="0"/>
              <a:t>Azure Management REST API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REST APIs with Azure AD</a:t>
            </a:r>
          </a:p>
        </p:txBody>
      </p:sp>
    </p:spTree>
    <p:extLst>
      <p:ext uri="{BB962C8B-B14F-4D97-AF65-F5344CB8AC3E}">
        <p14:creationId xmlns:p14="http://schemas.microsoft.com/office/powerpoint/2010/main" val="5280618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463F5-31E8-6F4C-A6CC-F2B19B4B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D19C4-C494-3749-AF77-E1F1F434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7" y="1298080"/>
            <a:ext cx="11678828" cy="48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257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1D49-9517-214A-8890-30DD67A9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3E5C1-50E9-F94A-8BAD-C47991D4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6" y="1226050"/>
            <a:ext cx="4855529" cy="5348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E5100-BF2E-7C42-BF00-4C7DBFD6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97" y="1226050"/>
            <a:ext cx="4863887" cy="53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2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309C0-ABA8-6141-8AF3-F1EA8C83B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490186"/>
          </a:xfrm>
        </p:spPr>
        <p:txBody>
          <a:bodyPr/>
          <a:lstStyle/>
          <a:p>
            <a:r>
              <a:rPr lang="en-US" dirty="0"/>
              <a:t>Permission requests to resources are granted to special SharePoint app by tenant admin</a:t>
            </a:r>
          </a:p>
          <a:p>
            <a:pPr lvl="1"/>
            <a:r>
              <a:rPr lang="en-US" b="1" dirty="0"/>
              <a:t>SharePoint Online Client Extensibility Web Application Principal</a:t>
            </a:r>
          </a:p>
          <a:p>
            <a:pPr lvl="1"/>
            <a:r>
              <a:rPr lang="en-US" dirty="0"/>
              <a:t>Present in each SharePoint Online tenant</a:t>
            </a:r>
          </a:p>
          <a:p>
            <a:endParaRPr lang="en-US" dirty="0"/>
          </a:p>
          <a:p>
            <a:r>
              <a:rPr lang="en-US" dirty="0"/>
              <a:t>Permissions are unique to the tenant, not the </a:t>
            </a:r>
            <a:r>
              <a:rPr lang="en-US" dirty="0" err="1"/>
              <a:t>SPFx</a:t>
            </a:r>
            <a:r>
              <a:rPr lang="en-US" dirty="0"/>
              <a:t> solution</a:t>
            </a:r>
          </a:p>
          <a:p>
            <a:pPr lvl="1"/>
            <a:r>
              <a:rPr lang="en-US" dirty="0"/>
              <a:t>Once a permission is granted, all solutions can leverage the grant</a:t>
            </a:r>
          </a:p>
          <a:p>
            <a:pPr lvl="1"/>
            <a:r>
              <a:rPr lang="en-US" dirty="0"/>
              <a:t>Permission grant is valid until revoked</a:t>
            </a:r>
          </a:p>
          <a:p>
            <a:pPr lvl="1"/>
            <a:r>
              <a:rPr lang="en-US" dirty="0"/>
              <a:t>Permission grant not directly linked to the solution that requested it</a:t>
            </a:r>
          </a:p>
          <a:p>
            <a:pPr lvl="1"/>
            <a:r>
              <a:rPr lang="en-US" dirty="0"/>
              <a:t>Solution installation not linked to permission grant approval / rejection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F9604C-273C-DE43-A6FA-EFCAAA5A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Azure AD Secured Resources from </a:t>
            </a:r>
            <a:r>
              <a:rPr lang="en-US" dirty="0" err="1"/>
              <a:t>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4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66878A-F13B-0A43-AA8B-3BB29B462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619452"/>
          </a:xfrm>
        </p:spPr>
        <p:txBody>
          <a:bodyPr/>
          <a:lstStyle/>
          <a:p>
            <a:r>
              <a:rPr lang="en-US" dirty="0"/>
              <a:t>Special SharePoint Online Azure AD app can be granted permissions to resources in multiple ways: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Defined within solution manifest – admin notified upon deployment to approve/reject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PowerShell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Office 365 CLI</a:t>
            </a:r>
          </a:p>
          <a:p>
            <a:endParaRPr lang="en-US" dirty="0"/>
          </a:p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https://docs.microsoft.com/sharepoint/dev/spfx/use-aadhttpclient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C27B9-6B39-6443-AF49-F5C6B2BF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Granting Permissions to SharePoint Online</a:t>
            </a:r>
          </a:p>
        </p:txBody>
      </p:sp>
    </p:spTree>
    <p:extLst>
      <p:ext uri="{BB962C8B-B14F-4D97-AF65-F5344CB8AC3E}">
        <p14:creationId xmlns:p14="http://schemas.microsoft.com/office/powerpoint/2010/main" val="9862701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Solutions Declare Permission Requests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C978-D1D7-7C4E-A00C-9A2FAE9CB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4949047"/>
          </a:xfrm>
        </p:spPr>
        <p:txBody>
          <a:bodyPr/>
          <a:lstStyle/>
          <a:p>
            <a:r>
              <a:rPr lang="en-US" sz="1600" dirty="0"/>
              <a:t>// package-</a:t>
            </a:r>
            <a:r>
              <a:rPr lang="en-US" sz="1600" dirty="0" err="1"/>
              <a:t>solution.json</a:t>
            </a:r>
            <a:endParaRPr lang="en-US" sz="1600" dirty="0"/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"$schema": "https://</a:t>
            </a:r>
            <a:r>
              <a:rPr lang="en-US" sz="1600" dirty="0" err="1"/>
              <a:t>developer.microsoft.com</a:t>
            </a:r>
            <a:r>
              <a:rPr lang="en-US" sz="1600" dirty="0"/>
              <a:t>/</a:t>
            </a:r>
            <a:r>
              <a:rPr lang="en-US" sz="1600" dirty="0" err="1"/>
              <a:t>json</a:t>
            </a:r>
            <a:r>
              <a:rPr lang="en-US" sz="1600" dirty="0"/>
              <a:t>-schemas/</a:t>
            </a:r>
            <a:r>
              <a:rPr lang="en-US" sz="1600" dirty="0" err="1"/>
              <a:t>spfx</a:t>
            </a:r>
            <a:r>
              <a:rPr lang="en-US" sz="1600" dirty="0"/>
              <a:t>-build/package-</a:t>
            </a:r>
            <a:r>
              <a:rPr lang="en-US" sz="1600" dirty="0" err="1"/>
              <a:t>solution.schema.json</a:t>
            </a:r>
            <a:r>
              <a:rPr lang="en-US" sz="1600" dirty="0"/>
              <a:t>",</a:t>
            </a:r>
          </a:p>
          <a:p>
            <a:r>
              <a:rPr lang="en-US" sz="1600" dirty="0"/>
              <a:t>  "solution": {</a:t>
            </a:r>
          </a:p>
          <a:p>
            <a:r>
              <a:rPr lang="en-US" sz="1600" dirty="0"/>
              <a:t>    "name": "</a:t>
            </a:r>
            <a:r>
              <a:rPr lang="en-US" sz="1600" dirty="0" err="1"/>
              <a:t>sp</a:t>
            </a:r>
            <a:r>
              <a:rPr lang="en-US" sz="1600" dirty="0"/>
              <a:t>-</a:t>
            </a:r>
            <a:r>
              <a:rPr lang="en-US" sz="1600" dirty="0" err="1"/>
              <a:t>fx</a:t>
            </a:r>
            <a:r>
              <a:rPr lang="en-US" sz="1600" dirty="0"/>
              <a:t>-</a:t>
            </a:r>
            <a:r>
              <a:rPr lang="en-US" sz="1600" dirty="0" err="1"/>
              <a:t>aad</a:t>
            </a:r>
            <a:r>
              <a:rPr lang="en-US" sz="1600" dirty="0"/>
              <a:t>-http-client-side-solution",</a:t>
            </a:r>
          </a:p>
          <a:p>
            <a:r>
              <a:rPr lang="en-US" sz="1600" dirty="0"/>
              <a:t>    "id": "dfb230b7-4f61-431f-9b65-a34e83922663",</a:t>
            </a:r>
          </a:p>
          <a:p>
            <a:r>
              <a:rPr lang="en-US" sz="1600" dirty="0"/>
              <a:t>    "version": "1.0.0.0",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includeClientSideAssets</a:t>
            </a:r>
            <a:r>
              <a:rPr lang="en-US" sz="1600" dirty="0"/>
              <a:t>": true,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isDomainIsolated</a:t>
            </a:r>
            <a:r>
              <a:rPr lang="en-US" sz="1600" dirty="0"/>
              <a:t>": false,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"</a:t>
            </a:r>
            <a:r>
              <a:rPr lang="en-US" sz="1600" dirty="0" err="1">
                <a:solidFill>
                  <a:schemeClr val="accent1"/>
                </a:solidFill>
              </a:rPr>
              <a:t>webApiPermissionRequests</a:t>
            </a:r>
            <a:r>
              <a:rPr lang="en-US" sz="1600" dirty="0">
                <a:solidFill>
                  <a:schemeClr val="accent1"/>
                </a:solidFill>
              </a:rPr>
              <a:t>": [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{ "resource": "Microsoft Graph", "scope": "</a:t>
            </a:r>
            <a:r>
              <a:rPr lang="en-US" sz="1600" dirty="0" err="1">
                <a:solidFill>
                  <a:schemeClr val="accent1"/>
                </a:solidFill>
              </a:rPr>
              <a:t>User.ReadBasic.All</a:t>
            </a:r>
            <a:r>
              <a:rPr lang="en-US" sz="1600" dirty="0">
                <a:solidFill>
                  <a:schemeClr val="accent1"/>
                </a:solidFill>
              </a:rPr>
              <a:t>” }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]</a:t>
            </a:r>
          </a:p>
          <a:p>
            <a:r>
              <a:rPr lang="en-US" sz="1600" dirty="0"/>
              <a:t>  },</a:t>
            </a:r>
          </a:p>
          <a:p>
            <a:r>
              <a:rPr lang="en-US" sz="1600" dirty="0"/>
              <a:t>  "paths": {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zippedPackage</a:t>
            </a:r>
            <a:r>
              <a:rPr lang="en-US" sz="1600" dirty="0"/>
              <a:t>": "solution/</a:t>
            </a:r>
            <a:r>
              <a:rPr lang="en-US" sz="1600" dirty="0" err="1"/>
              <a:t>sp-fx-aad-http.sppkg</a:t>
            </a:r>
            <a:r>
              <a:rPr lang="en-US" sz="1600" dirty="0"/>
              <a:t>"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45371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1FCB-A08B-DC49-A19A-48F99EFC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Works: Calling Azure AD Secured REST APIs from </a:t>
            </a:r>
            <a:r>
              <a:rPr lang="en-US" dirty="0" err="1"/>
              <a:t>SPFx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95221-1191-7A41-BC75-9838D80B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199729"/>
            <a:ext cx="1016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30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837</Words>
  <Application>Microsoft Office PowerPoint</Application>
  <PresentationFormat>Custom</PresentationFormat>
  <Paragraphs>119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Leverage the Microsoft Graph &amp; 3rd Party APIs</vt:lpstr>
      <vt:lpstr>Calling Azure AD Protected 3rd Party REST APIs</vt:lpstr>
      <vt:lpstr>Securing REST APIs with Azure AD</vt:lpstr>
      <vt:lpstr>Securing Azure Functions</vt:lpstr>
      <vt:lpstr>Securing Azure Functions</vt:lpstr>
      <vt:lpstr>Calling Azure AD Secured Resources from SPFx</vt:lpstr>
      <vt:lpstr>Granting Permissions to SharePoint Online</vt:lpstr>
      <vt:lpstr>SPFx Solutions Declare Permission Requests</vt:lpstr>
      <vt:lpstr>How It Works: Calling Azure AD Secured REST APIs from SPFx</vt:lpstr>
      <vt:lpstr>Using the Azure AD HTTP Client</vt:lpstr>
      <vt:lpstr>Add SharePoint Package to SharePoint App Catalog</vt:lpstr>
      <vt:lpstr>Approve / Reject with SharePoint Online API Management Page</vt:lpstr>
      <vt:lpstr>Demo Calling the Microsoft Graph</vt:lpstr>
      <vt:lpstr>Summary</vt:lpstr>
      <vt:lpstr>Reading further</vt:lpstr>
      <vt:lpstr>Thank you.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2019-06-08T23:50:55Z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vesaj@microsoft.com</vt:lpwstr>
  </property>
  <property fmtid="{D5CDD505-2E9C-101B-9397-08002B2CF9AE}" pid="5" name="MSIP_Label_f42aa342-8706-4288-bd11-ebb85995028c_SetDate">
    <vt:lpwstr>2018-12-20T12:55:35.4497539Z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